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0579"/>
    <a:srgbClr val="8C3794"/>
    <a:srgbClr val="54345E"/>
    <a:srgbClr val="B38BBF"/>
    <a:srgbClr val="660033"/>
    <a:srgbClr val="C67C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75" d="100"/>
          <a:sy n="75" d="100"/>
        </p:scale>
        <p:origin x="414" y="-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8216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4614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3508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5012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9867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1065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159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47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04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927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6472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341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c.org.mx/v1/archivos/transparencia/plataformaNacional/Acta%20de%20clasificaci&#243;n%20de%20informaci&#243;n%20reservada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hyperlink" Target="http://www.iec.org.mx/v1/archivos/transparencia/plataformaNacional/Acta%20de%20reserva%2002-2020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c.org.mx/v1/archivos/transparencia/Acuerdo%20del%20Comit&#233;%20de%20Transparencia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hyperlink" Target="https://ieccloud.iec-sis.org.mx/index.php/s/u13ptMlFdJXrVv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iec.org.mx/v1/archivos/transparencia/Acta%20CT%2017%2004%2024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ieccloud.iec-sis.org.mx/index.php/s/L3coKhGtnyvPDV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ieccloud.iec-sis.org.mx/index.php/s/KjurSnY3MDI7h2e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ieccloud.iec-sis.org.mx/index.php/s/diCnDdVSi5p0Ze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2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o 11">
            <a:extLst>
              <a:ext uri="{FF2B5EF4-FFF2-40B4-BE49-F238E27FC236}">
                <a16:creationId xmlns:a16="http://schemas.microsoft.com/office/drawing/2014/main" id="{1C20E9E3-C2AF-4A9A-91BF-B4A210D97219}"/>
              </a:ext>
            </a:extLst>
          </p:cNvPr>
          <p:cNvGrpSpPr/>
          <p:nvPr/>
        </p:nvGrpSpPr>
        <p:grpSpPr>
          <a:xfrm>
            <a:off x="8562111" y="133349"/>
            <a:ext cx="3498971" cy="1948144"/>
            <a:chOff x="7820286" y="994753"/>
            <a:chExt cx="4317699" cy="765932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D64EA6F-C3C4-4FA2-BBD6-F6BE13902758}"/>
                </a:ext>
              </a:extLst>
            </p:cNvPr>
            <p:cNvSpPr/>
            <p:nvPr/>
          </p:nvSpPr>
          <p:spPr>
            <a:xfrm>
              <a:off x="7820286" y="994753"/>
              <a:ext cx="4317699" cy="2541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28 de febrero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28 de febrero de 2025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AA1F5AAF-1AE1-4974-8C6C-BBE3AF14D3C7}"/>
                </a:ext>
              </a:extLst>
            </p:cNvPr>
            <p:cNvSpPr/>
            <p:nvPr/>
          </p:nvSpPr>
          <p:spPr>
            <a:xfrm>
              <a:off x="7820535" y="1218455"/>
              <a:ext cx="3951804" cy="5422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Erika Georgina Oyervides González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Titular de la Unidad Técnica de Transparencia y Acceso a la Información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2" name="Tabla 3">
            <a:extLst>
              <a:ext uri="{FF2B5EF4-FFF2-40B4-BE49-F238E27FC236}">
                <a16:creationId xmlns:a16="http://schemas.microsoft.com/office/drawing/2014/main" id="{677332AF-CAAF-4ADA-B267-D0370B04D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973768"/>
              </p:ext>
            </p:extLst>
          </p:nvPr>
        </p:nvGraphicFramePr>
        <p:xfrm>
          <a:off x="178821" y="2081493"/>
          <a:ext cx="11834356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926">
                  <a:extLst>
                    <a:ext uri="{9D8B030D-6E8A-4147-A177-3AD203B41FA5}">
                      <a16:colId xmlns:a16="http://schemas.microsoft.com/office/drawing/2014/main" val="2207822551"/>
                    </a:ext>
                  </a:extLst>
                </a:gridCol>
                <a:gridCol w="1325217">
                  <a:extLst>
                    <a:ext uri="{9D8B030D-6E8A-4147-A177-3AD203B41FA5}">
                      <a16:colId xmlns:a16="http://schemas.microsoft.com/office/drawing/2014/main" val="1424215746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526615508"/>
                    </a:ext>
                  </a:extLst>
                </a:gridCol>
                <a:gridCol w="1431235">
                  <a:extLst>
                    <a:ext uri="{9D8B030D-6E8A-4147-A177-3AD203B41FA5}">
                      <a16:colId xmlns:a16="http://schemas.microsoft.com/office/drawing/2014/main" val="2993167748"/>
                    </a:ext>
                  </a:extLst>
                </a:gridCol>
                <a:gridCol w="1431235">
                  <a:extLst>
                    <a:ext uri="{9D8B030D-6E8A-4147-A177-3AD203B41FA5}">
                      <a16:colId xmlns:a16="http://schemas.microsoft.com/office/drawing/2014/main" val="2927979693"/>
                    </a:ext>
                  </a:extLst>
                </a:gridCol>
                <a:gridCol w="1643269">
                  <a:extLst>
                    <a:ext uri="{9D8B030D-6E8A-4147-A177-3AD203B41FA5}">
                      <a16:colId xmlns:a16="http://schemas.microsoft.com/office/drawing/2014/main" val="3363669339"/>
                    </a:ext>
                  </a:extLst>
                </a:gridCol>
                <a:gridCol w="2537874">
                  <a:extLst>
                    <a:ext uri="{9D8B030D-6E8A-4147-A177-3AD203B41FA5}">
                      <a16:colId xmlns:a16="http://schemas.microsoft.com/office/drawing/2014/main" val="4268665750"/>
                    </a:ext>
                  </a:extLst>
                </a:gridCol>
              </a:tblGrid>
              <a:tr h="82847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Expediente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Tipo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Documento clasificado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Fecha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Periodo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Área responsable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Acta de reserva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843826"/>
                  </a:ext>
                </a:extLst>
              </a:tr>
              <a:tr h="130880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01/2020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Reserva parcial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Planos del edificio en el que se encuentra el Instituto Electoral de Coahuila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09/06/2020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5 años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Dirección Ejecutiva de Administración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hlinkClick r:id="rId3"/>
                        </a:rPr>
                        <a:t>http://www.iec.org.mx/v1/archivos/transparencia/plataformaNacional/Acta de clasificación de información reservada.pdf</a:t>
                      </a:r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90850"/>
                  </a:ext>
                </a:extLst>
              </a:tr>
              <a:tr h="130880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02/2020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Reserva parcial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Código fuente y cifrado de la Urna Electrónica desarrollada por el Instituto Electoral de Coahuila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26/10/2020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5 años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Dirección Ejecutiva de Innovación Electoral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hlinkClick r:id="rId4"/>
                        </a:rPr>
                        <a:t>http://www.iec.org.mx/v1/archivos/transparencia/plataformaNacional/Acta de reserva 02-2020.pdf</a:t>
                      </a:r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257343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33236C21-17F9-4F14-9E7B-72106B23D4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21" y="0"/>
            <a:ext cx="3235764" cy="1424421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1123AC7-0379-4B07-8B52-623E33922E02}"/>
              </a:ext>
            </a:extLst>
          </p:cNvPr>
          <p:cNvSpPr txBox="1"/>
          <p:nvPr/>
        </p:nvSpPr>
        <p:spPr>
          <a:xfrm>
            <a:off x="2620113" y="1369325"/>
            <a:ext cx="7428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6F0579"/>
                </a:solidFill>
              </a:rPr>
              <a:t>Índice de expedientes clasificados como reservados</a:t>
            </a:r>
          </a:p>
        </p:txBody>
      </p:sp>
    </p:spTree>
    <p:extLst>
      <p:ext uri="{BB962C8B-B14F-4D97-AF65-F5344CB8AC3E}">
        <p14:creationId xmlns:p14="http://schemas.microsoft.com/office/powerpoint/2010/main" val="3574049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2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o 11">
            <a:extLst>
              <a:ext uri="{FF2B5EF4-FFF2-40B4-BE49-F238E27FC236}">
                <a16:creationId xmlns:a16="http://schemas.microsoft.com/office/drawing/2014/main" id="{1C20E9E3-C2AF-4A9A-91BF-B4A210D97219}"/>
              </a:ext>
            </a:extLst>
          </p:cNvPr>
          <p:cNvGrpSpPr/>
          <p:nvPr/>
        </p:nvGrpSpPr>
        <p:grpSpPr>
          <a:xfrm>
            <a:off x="8562111" y="133349"/>
            <a:ext cx="3463769" cy="1927862"/>
            <a:chOff x="7820286" y="994753"/>
            <a:chExt cx="4274260" cy="765932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D64EA6F-C3C4-4FA2-BBD6-F6BE13902758}"/>
                </a:ext>
              </a:extLst>
            </p:cNvPr>
            <p:cNvSpPr/>
            <p:nvPr/>
          </p:nvSpPr>
          <p:spPr>
            <a:xfrm>
              <a:off x="7820286" y="994753"/>
              <a:ext cx="4274260" cy="25678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28 de febrero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28 de febrero de 2025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AA1F5AAF-1AE1-4974-8C6C-BBE3AF14D3C7}"/>
                </a:ext>
              </a:extLst>
            </p:cNvPr>
            <p:cNvSpPr/>
            <p:nvPr/>
          </p:nvSpPr>
          <p:spPr>
            <a:xfrm>
              <a:off x="7820535" y="1218455"/>
              <a:ext cx="3951804" cy="5422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Erika Georgina Oyervides González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Titular de la Unidad Técnica de Transparencia y Acceso a la Información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2" name="Tabla 3">
            <a:extLst>
              <a:ext uri="{FF2B5EF4-FFF2-40B4-BE49-F238E27FC236}">
                <a16:creationId xmlns:a16="http://schemas.microsoft.com/office/drawing/2014/main" id="{677332AF-CAAF-4ADA-B267-D0370B04D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192468"/>
              </p:ext>
            </p:extLst>
          </p:nvPr>
        </p:nvGraphicFramePr>
        <p:xfrm>
          <a:off x="178822" y="2081493"/>
          <a:ext cx="11834356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926">
                  <a:extLst>
                    <a:ext uri="{9D8B030D-6E8A-4147-A177-3AD203B41FA5}">
                      <a16:colId xmlns:a16="http://schemas.microsoft.com/office/drawing/2014/main" val="2207822551"/>
                    </a:ext>
                  </a:extLst>
                </a:gridCol>
                <a:gridCol w="1325217">
                  <a:extLst>
                    <a:ext uri="{9D8B030D-6E8A-4147-A177-3AD203B41FA5}">
                      <a16:colId xmlns:a16="http://schemas.microsoft.com/office/drawing/2014/main" val="1424215746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526615508"/>
                    </a:ext>
                  </a:extLst>
                </a:gridCol>
                <a:gridCol w="1404731">
                  <a:extLst>
                    <a:ext uri="{9D8B030D-6E8A-4147-A177-3AD203B41FA5}">
                      <a16:colId xmlns:a16="http://schemas.microsoft.com/office/drawing/2014/main" val="2993167748"/>
                    </a:ext>
                  </a:extLst>
                </a:gridCol>
                <a:gridCol w="1577008">
                  <a:extLst>
                    <a:ext uri="{9D8B030D-6E8A-4147-A177-3AD203B41FA5}">
                      <a16:colId xmlns:a16="http://schemas.microsoft.com/office/drawing/2014/main" val="292797969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363669339"/>
                    </a:ext>
                  </a:extLst>
                </a:gridCol>
                <a:gridCol w="2537874">
                  <a:extLst>
                    <a:ext uri="{9D8B030D-6E8A-4147-A177-3AD203B41FA5}">
                      <a16:colId xmlns:a16="http://schemas.microsoft.com/office/drawing/2014/main" val="4268665750"/>
                    </a:ext>
                  </a:extLst>
                </a:gridCol>
              </a:tblGrid>
              <a:tr h="563029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Expediente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Tipo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Documento clasificado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Fecha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Periodo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Área responsable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Acta de reserva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8438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01/2023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Reserva parcial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Solicitud 051143000019823 </a:t>
                      </a:r>
                      <a:endParaRPr lang="es-MX" i="0" dirty="0"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27/09/2023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2 años o </a:t>
                      </a:r>
                      <a:br>
                        <a:rPr lang="es-MX" dirty="0"/>
                      </a:br>
                      <a:r>
                        <a:rPr lang="es-MX" dirty="0"/>
                        <a:t>hasta que cause ejecutoria </a:t>
                      </a:r>
                    </a:p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Contraloría Interna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  <a:p>
                      <a:pPr algn="ctr"/>
                      <a:r>
                        <a:rPr lang="es-MX" dirty="0">
                          <a:hlinkClick r:id="rId3"/>
                        </a:rPr>
                        <a:t>http://www.iec.org.mx/v1/archivos/transparencia/Acuerdo del Comité de Transparencia.pdf</a:t>
                      </a:r>
                      <a:endParaRPr lang="es-MX" dirty="0"/>
                    </a:p>
                    <a:p>
                      <a:pPr algn="ctr"/>
                      <a:endParaRPr lang="es-MX" dirty="0"/>
                    </a:p>
                    <a:p>
                      <a:pPr algn="ctr"/>
                      <a:endParaRPr lang="es-MX" dirty="0"/>
                    </a:p>
                    <a:p>
                      <a:pPr algn="ctr"/>
                      <a:endParaRPr lang="es-MX" dirty="0"/>
                    </a:p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90850"/>
                  </a:ext>
                </a:extLst>
              </a:tr>
              <a:tr h="106975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02/2023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Reserva parcial</a:t>
                      </a:r>
                    </a:p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Solicitud 051143000022723 </a:t>
                      </a:r>
                      <a:endParaRPr lang="es-MX" i="0" dirty="0">
                        <a:latin typeface="+mn-lt"/>
                      </a:endParaRPr>
                    </a:p>
                    <a:p>
                      <a:pPr algn="ctr"/>
                      <a:endParaRPr lang="es-MX" i="0" dirty="0"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27/10/2023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2 años o </a:t>
                      </a:r>
                      <a:br>
                        <a:rPr lang="es-MX" dirty="0"/>
                      </a:br>
                      <a:r>
                        <a:rPr lang="es-MX" dirty="0"/>
                        <a:t>hasta que cause ejecutoria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Contraloría Interna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hlinkClick r:id="rId4"/>
                        </a:rPr>
                        <a:t>https://ieccloud.iec-sis.org.mx/index.php/s/u13ptMlFdJXrVvv</a:t>
                      </a:r>
                      <a:endParaRPr lang="es-MX" dirty="0"/>
                    </a:p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553291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33236C21-17F9-4F14-9E7B-72106B23D4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21" y="0"/>
            <a:ext cx="3235764" cy="1424421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1123AC7-0379-4B07-8B52-623E33922E02}"/>
              </a:ext>
            </a:extLst>
          </p:cNvPr>
          <p:cNvSpPr txBox="1"/>
          <p:nvPr/>
        </p:nvSpPr>
        <p:spPr>
          <a:xfrm>
            <a:off x="2620113" y="1369325"/>
            <a:ext cx="7428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6F0579"/>
                </a:solidFill>
              </a:rPr>
              <a:t>Índice de expedientes clasificados como reservados</a:t>
            </a:r>
          </a:p>
        </p:txBody>
      </p:sp>
    </p:spTree>
    <p:extLst>
      <p:ext uri="{BB962C8B-B14F-4D97-AF65-F5344CB8AC3E}">
        <p14:creationId xmlns:p14="http://schemas.microsoft.com/office/powerpoint/2010/main" val="213807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2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o 11">
            <a:extLst>
              <a:ext uri="{FF2B5EF4-FFF2-40B4-BE49-F238E27FC236}">
                <a16:creationId xmlns:a16="http://schemas.microsoft.com/office/drawing/2014/main" id="{1C20E9E3-C2AF-4A9A-91BF-B4A210D97219}"/>
              </a:ext>
            </a:extLst>
          </p:cNvPr>
          <p:cNvGrpSpPr/>
          <p:nvPr/>
        </p:nvGrpSpPr>
        <p:grpSpPr>
          <a:xfrm>
            <a:off x="8562111" y="133349"/>
            <a:ext cx="3463769" cy="1948144"/>
            <a:chOff x="7820286" y="994753"/>
            <a:chExt cx="4274260" cy="765932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D64EA6F-C3C4-4FA2-BBD6-F6BE13902758}"/>
                </a:ext>
              </a:extLst>
            </p:cNvPr>
            <p:cNvSpPr/>
            <p:nvPr/>
          </p:nvSpPr>
          <p:spPr>
            <a:xfrm>
              <a:off x="7820286" y="994753"/>
              <a:ext cx="4274260" cy="2541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28 de febrero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28 de febrero de 2025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AA1F5AAF-1AE1-4974-8C6C-BBE3AF14D3C7}"/>
                </a:ext>
              </a:extLst>
            </p:cNvPr>
            <p:cNvSpPr/>
            <p:nvPr/>
          </p:nvSpPr>
          <p:spPr>
            <a:xfrm>
              <a:off x="7820535" y="1218455"/>
              <a:ext cx="3951804" cy="5422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Erika Georgina Oyervides González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Titular de la Unidad Técnica de Transparencia y Acceso a la Información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2" name="Tabla 3">
            <a:extLst>
              <a:ext uri="{FF2B5EF4-FFF2-40B4-BE49-F238E27FC236}">
                <a16:creationId xmlns:a16="http://schemas.microsoft.com/office/drawing/2014/main" id="{677332AF-CAAF-4ADA-B267-D0370B04D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113286"/>
              </p:ext>
            </p:extLst>
          </p:nvPr>
        </p:nvGraphicFramePr>
        <p:xfrm>
          <a:off x="178822" y="2081493"/>
          <a:ext cx="11834356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926">
                  <a:extLst>
                    <a:ext uri="{9D8B030D-6E8A-4147-A177-3AD203B41FA5}">
                      <a16:colId xmlns:a16="http://schemas.microsoft.com/office/drawing/2014/main" val="2207822551"/>
                    </a:ext>
                  </a:extLst>
                </a:gridCol>
                <a:gridCol w="1325217">
                  <a:extLst>
                    <a:ext uri="{9D8B030D-6E8A-4147-A177-3AD203B41FA5}">
                      <a16:colId xmlns:a16="http://schemas.microsoft.com/office/drawing/2014/main" val="1424215746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526615508"/>
                    </a:ext>
                  </a:extLst>
                </a:gridCol>
                <a:gridCol w="1404731">
                  <a:extLst>
                    <a:ext uri="{9D8B030D-6E8A-4147-A177-3AD203B41FA5}">
                      <a16:colId xmlns:a16="http://schemas.microsoft.com/office/drawing/2014/main" val="2993167748"/>
                    </a:ext>
                  </a:extLst>
                </a:gridCol>
                <a:gridCol w="1577008">
                  <a:extLst>
                    <a:ext uri="{9D8B030D-6E8A-4147-A177-3AD203B41FA5}">
                      <a16:colId xmlns:a16="http://schemas.microsoft.com/office/drawing/2014/main" val="292797969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363669339"/>
                    </a:ext>
                  </a:extLst>
                </a:gridCol>
                <a:gridCol w="2537874">
                  <a:extLst>
                    <a:ext uri="{9D8B030D-6E8A-4147-A177-3AD203B41FA5}">
                      <a16:colId xmlns:a16="http://schemas.microsoft.com/office/drawing/2014/main" val="4268665750"/>
                    </a:ext>
                  </a:extLst>
                </a:gridCol>
              </a:tblGrid>
              <a:tr h="563029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Expediente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Tipo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Documento clasificado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Fecha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Periodo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Área responsable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Acta de reserva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8438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01/2024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Reserva parcial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Solicitud 051143000008224 </a:t>
                      </a:r>
                      <a:endParaRPr lang="es-MX" i="0" dirty="0"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17/04/2024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2 años o hasta que cause ejecutoria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Unidad Técnica de Archivo y Gestión Documental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  <a:p>
                      <a:pPr algn="ctr"/>
                      <a:r>
                        <a:rPr lang="es-MX" dirty="0">
                          <a:hlinkClick r:id="rId2"/>
                        </a:rPr>
                        <a:t>http://www.iec.org.mx/v1/archivos/transparencia/Acta CT 17 04 24.pdf</a:t>
                      </a:r>
                      <a:r>
                        <a:rPr lang="es-MX" dirty="0"/>
                        <a:t> </a:t>
                      </a:r>
                    </a:p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90850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33236C21-17F9-4F14-9E7B-72106B23D4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21" y="0"/>
            <a:ext cx="3235764" cy="1424421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1123AC7-0379-4B07-8B52-623E33922E02}"/>
              </a:ext>
            </a:extLst>
          </p:cNvPr>
          <p:cNvSpPr txBox="1"/>
          <p:nvPr/>
        </p:nvSpPr>
        <p:spPr>
          <a:xfrm>
            <a:off x="2620113" y="1369325"/>
            <a:ext cx="7428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6F0579"/>
                </a:solidFill>
              </a:rPr>
              <a:t>Índice de expedientes clasificados como reservados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C1D0247-78B2-6746-FE69-8AF27FFE5B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657087"/>
              </p:ext>
            </p:extLst>
          </p:nvPr>
        </p:nvGraphicFramePr>
        <p:xfrm>
          <a:off x="178821" y="4384485"/>
          <a:ext cx="11834356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926">
                  <a:extLst>
                    <a:ext uri="{9D8B030D-6E8A-4147-A177-3AD203B41FA5}">
                      <a16:colId xmlns:a16="http://schemas.microsoft.com/office/drawing/2014/main" val="62827525"/>
                    </a:ext>
                  </a:extLst>
                </a:gridCol>
                <a:gridCol w="1325217">
                  <a:extLst>
                    <a:ext uri="{9D8B030D-6E8A-4147-A177-3AD203B41FA5}">
                      <a16:colId xmlns:a16="http://schemas.microsoft.com/office/drawing/2014/main" val="4169150627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214953602"/>
                    </a:ext>
                  </a:extLst>
                </a:gridCol>
                <a:gridCol w="1404731">
                  <a:extLst>
                    <a:ext uri="{9D8B030D-6E8A-4147-A177-3AD203B41FA5}">
                      <a16:colId xmlns:a16="http://schemas.microsoft.com/office/drawing/2014/main" val="2096021511"/>
                    </a:ext>
                  </a:extLst>
                </a:gridCol>
                <a:gridCol w="1577008">
                  <a:extLst>
                    <a:ext uri="{9D8B030D-6E8A-4147-A177-3AD203B41FA5}">
                      <a16:colId xmlns:a16="http://schemas.microsoft.com/office/drawing/2014/main" val="285020354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965237355"/>
                    </a:ext>
                  </a:extLst>
                </a:gridCol>
                <a:gridCol w="2537874">
                  <a:extLst>
                    <a:ext uri="{9D8B030D-6E8A-4147-A177-3AD203B41FA5}">
                      <a16:colId xmlns:a16="http://schemas.microsoft.com/office/drawing/2014/main" val="39788337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02/2024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Reserva parcial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Solicitud 051143000025924 </a:t>
                      </a:r>
                      <a:endParaRPr lang="es-MX" b="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30/10/2024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2 años o hasta que cause ejecutoria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Contraloría Interna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  <a:hlinkClick r:id="rId4"/>
                        </a:rPr>
                        <a:t>https://ieccloud.iec-sis.org.mx/index.php/s/L3coKhGtnyvPDVp</a:t>
                      </a:r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552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566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ED5400-5B94-F093-8BDA-EB72FB9007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04159DA7-0C1E-FB05-5B5E-0C60A604026D}"/>
              </a:ext>
            </a:extLst>
          </p:cNvPr>
          <p:cNvCxnSpPr/>
          <p:nvPr/>
        </p:nvCxnSpPr>
        <p:spPr>
          <a:xfrm>
            <a:off x="2258292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o 11">
            <a:extLst>
              <a:ext uri="{FF2B5EF4-FFF2-40B4-BE49-F238E27FC236}">
                <a16:creationId xmlns:a16="http://schemas.microsoft.com/office/drawing/2014/main" id="{A5198430-F3E0-C0EC-65D2-6D270E7385F4}"/>
              </a:ext>
            </a:extLst>
          </p:cNvPr>
          <p:cNvGrpSpPr/>
          <p:nvPr/>
        </p:nvGrpSpPr>
        <p:grpSpPr>
          <a:xfrm>
            <a:off x="8562111" y="133349"/>
            <a:ext cx="3463769" cy="1948144"/>
            <a:chOff x="7820286" y="994753"/>
            <a:chExt cx="4274260" cy="765932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D0BBFCD-F6DC-CE70-65F9-C432C6A2DE91}"/>
                </a:ext>
              </a:extLst>
            </p:cNvPr>
            <p:cNvSpPr/>
            <p:nvPr/>
          </p:nvSpPr>
          <p:spPr>
            <a:xfrm>
              <a:off x="7820286" y="994753"/>
              <a:ext cx="4274260" cy="2541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28 de febrero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28 de febrero de 2025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C5BB2D3A-6042-9E54-8006-D91BE0538402}"/>
                </a:ext>
              </a:extLst>
            </p:cNvPr>
            <p:cNvSpPr/>
            <p:nvPr/>
          </p:nvSpPr>
          <p:spPr>
            <a:xfrm>
              <a:off x="7820535" y="1218455"/>
              <a:ext cx="3951804" cy="5422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Erika Georgina Oyervides González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Titular de la Unidad Técnica de Transparencia y Acceso a la Información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2" name="Tabla 3">
            <a:extLst>
              <a:ext uri="{FF2B5EF4-FFF2-40B4-BE49-F238E27FC236}">
                <a16:creationId xmlns:a16="http://schemas.microsoft.com/office/drawing/2014/main" id="{E2253772-A69E-011B-4FE6-7840DE1B10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539638"/>
              </p:ext>
            </p:extLst>
          </p:nvPr>
        </p:nvGraphicFramePr>
        <p:xfrm>
          <a:off x="178822" y="2081493"/>
          <a:ext cx="11834356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926">
                  <a:extLst>
                    <a:ext uri="{9D8B030D-6E8A-4147-A177-3AD203B41FA5}">
                      <a16:colId xmlns:a16="http://schemas.microsoft.com/office/drawing/2014/main" val="2207822551"/>
                    </a:ext>
                  </a:extLst>
                </a:gridCol>
                <a:gridCol w="1325217">
                  <a:extLst>
                    <a:ext uri="{9D8B030D-6E8A-4147-A177-3AD203B41FA5}">
                      <a16:colId xmlns:a16="http://schemas.microsoft.com/office/drawing/2014/main" val="1424215746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526615508"/>
                    </a:ext>
                  </a:extLst>
                </a:gridCol>
                <a:gridCol w="1404731">
                  <a:extLst>
                    <a:ext uri="{9D8B030D-6E8A-4147-A177-3AD203B41FA5}">
                      <a16:colId xmlns:a16="http://schemas.microsoft.com/office/drawing/2014/main" val="2993167748"/>
                    </a:ext>
                  </a:extLst>
                </a:gridCol>
                <a:gridCol w="1577008">
                  <a:extLst>
                    <a:ext uri="{9D8B030D-6E8A-4147-A177-3AD203B41FA5}">
                      <a16:colId xmlns:a16="http://schemas.microsoft.com/office/drawing/2014/main" val="292797969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363669339"/>
                    </a:ext>
                  </a:extLst>
                </a:gridCol>
                <a:gridCol w="2537874">
                  <a:extLst>
                    <a:ext uri="{9D8B030D-6E8A-4147-A177-3AD203B41FA5}">
                      <a16:colId xmlns:a16="http://schemas.microsoft.com/office/drawing/2014/main" val="4268665750"/>
                    </a:ext>
                  </a:extLst>
                </a:gridCol>
              </a:tblGrid>
              <a:tr h="563029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Expediente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Tipo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Documento clasificado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Fecha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Periodo de clasificación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Área responsable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Acta de reserva</a:t>
                      </a:r>
                    </a:p>
                  </a:txBody>
                  <a:tcPr anchor="ctr">
                    <a:solidFill>
                      <a:srgbClr val="5434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8438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01/2025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Reserva total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Solicitud 051143000028424</a:t>
                      </a:r>
                      <a:endParaRPr lang="es-MX" i="0" dirty="0"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09/01/2025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2 años o hasta que cause ejecutoria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Comité de Ética del IEC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  <a:p>
                      <a:pPr algn="ctr"/>
                      <a:r>
                        <a:rPr lang="es-MX" dirty="0">
                          <a:hlinkClick r:id="rId2"/>
                        </a:rPr>
                        <a:t>https://ieccloud.iec-sis.org.mx/index.php/s/KjurSnY3MDI7h2e</a:t>
                      </a:r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908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i="0" dirty="0"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974848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7F5AFB14-03CC-7E9E-A3C4-D4A46A91C5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21" y="0"/>
            <a:ext cx="3235764" cy="1424421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25FEDAAE-F98C-BC2E-D825-D3B071B9FA37}"/>
              </a:ext>
            </a:extLst>
          </p:cNvPr>
          <p:cNvSpPr txBox="1"/>
          <p:nvPr/>
        </p:nvSpPr>
        <p:spPr>
          <a:xfrm>
            <a:off x="2620113" y="1369325"/>
            <a:ext cx="7428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6F0579"/>
                </a:solidFill>
              </a:rPr>
              <a:t>Índice de expedientes clasificados como reservados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566C549-6E56-51D1-0609-33ABC2B0AA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894576"/>
              </p:ext>
            </p:extLst>
          </p:nvPr>
        </p:nvGraphicFramePr>
        <p:xfrm>
          <a:off x="178821" y="4384485"/>
          <a:ext cx="1183435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926">
                  <a:extLst>
                    <a:ext uri="{9D8B030D-6E8A-4147-A177-3AD203B41FA5}">
                      <a16:colId xmlns:a16="http://schemas.microsoft.com/office/drawing/2014/main" val="62827525"/>
                    </a:ext>
                  </a:extLst>
                </a:gridCol>
                <a:gridCol w="1325217">
                  <a:extLst>
                    <a:ext uri="{9D8B030D-6E8A-4147-A177-3AD203B41FA5}">
                      <a16:colId xmlns:a16="http://schemas.microsoft.com/office/drawing/2014/main" val="4169150627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214953602"/>
                    </a:ext>
                  </a:extLst>
                </a:gridCol>
                <a:gridCol w="1404731">
                  <a:extLst>
                    <a:ext uri="{9D8B030D-6E8A-4147-A177-3AD203B41FA5}">
                      <a16:colId xmlns:a16="http://schemas.microsoft.com/office/drawing/2014/main" val="2096021511"/>
                    </a:ext>
                  </a:extLst>
                </a:gridCol>
                <a:gridCol w="1577008">
                  <a:extLst>
                    <a:ext uri="{9D8B030D-6E8A-4147-A177-3AD203B41FA5}">
                      <a16:colId xmlns:a16="http://schemas.microsoft.com/office/drawing/2014/main" val="285020354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965237355"/>
                    </a:ext>
                  </a:extLst>
                </a:gridCol>
                <a:gridCol w="2537874">
                  <a:extLst>
                    <a:ext uri="{9D8B030D-6E8A-4147-A177-3AD203B41FA5}">
                      <a16:colId xmlns:a16="http://schemas.microsoft.com/office/drawing/2014/main" val="39788337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02/2025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Reserva total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Solicitud 051143000001025</a:t>
                      </a:r>
                    </a:p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051143000001525</a:t>
                      </a:r>
                    </a:p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 051143000001625</a:t>
                      </a:r>
                      <a:endParaRPr lang="es-MX" b="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30/01/2025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2 años o hasta que cause ejecutoria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Dirección Ejecutiva de Prerrogativas y Partidos Políticos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>
                          <a:solidFill>
                            <a:schemeClr val="tx1"/>
                          </a:solidFill>
                          <a:hlinkClick r:id="rId4"/>
                        </a:rPr>
                        <a:t>https://ieccloud.iec-sis.org.mx/index.php/s/diCnDdVSi5p0Zev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552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2727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342</TotalTime>
  <Words>609</Words>
  <Application>Microsoft Office PowerPoint</Application>
  <PresentationFormat>Panorámica</PresentationFormat>
  <Paragraphs>119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105</cp:revision>
  <dcterms:created xsi:type="dcterms:W3CDTF">2017-07-27T15:41:24Z</dcterms:created>
  <dcterms:modified xsi:type="dcterms:W3CDTF">2025-03-04T15:48:20Z</dcterms:modified>
</cp:coreProperties>
</file>